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1" r:id="rId1"/>
  </p:sldMasterIdLst>
  <p:notesMasterIdLst>
    <p:notesMasterId r:id="rId29"/>
  </p:notesMasterIdLst>
  <p:handoutMasterIdLst>
    <p:handoutMasterId r:id="rId30"/>
  </p:handoutMasterIdLst>
  <p:sldIdLst>
    <p:sldId id="389" r:id="rId2"/>
    <p:sldId id="478" r:id="rId3"/>
    <p:sldId id="398" r:id="rId4"/>
    <p:sldId id="526" r:id="rId5"/>
    <p:sldId id="536" r:id="rId6"/>
    <p:sldId id="602" r:id="rId7"/>
    <p:sldId id="603" r:id="rId8"/>
    <p:sldId id="601" r:id="rId9"/>
    <p:sldId id="604" r:id="rId10"/>
    <p:sldId id="605" r:id="rId11"/>
    <p:sldId id="567" r:id="rId12"/>
    <p:sldId id="606" r:id="rId13"/>
    <p:sldId id="568" r:id="rId14"/>
    <p:sldId id="608" r:id="rId15"/>
    <p:sldId id="607" r:id="rId16"/>
    <p:sldId id="609" r:id="rId17"/>
    <p:sldId id="569" r:id="rId18"/>
    <p:sldId id="610" r:id="rId19"/>
    <p:sldId id="611" r:id="rId20"/>
    <p:sldId id="612" r:id="rId21"/>
    <p:sldId id="570" r:id="rId22"/>
    <p:sldId id="614" r:id="rId23"/>
    <p:sldId id="613" r:id="rId24"/>
    <p:sldId id="615" r:id="rId25"/>
    <p:sldId id="616" r:id="rId26"/>
    <p:sldId id="617" r:id="rId27"/>
    <p:sldId id="394" r:id="rId28"/>
  </p:sldIdLst>
  <p:sldSz cx="9144000" cy="6858000" type="screen4x3"/>
  <p:notesSz cx="9926638" cy="6797675"/>
  <p:defaultTextStyle>
    <a:defPPr>
      <a:defRPr lang="ko-KR"/>
    </a:defPPr>
    <a:lvl1pPr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1pPr>
    <a:lvl2pPr marL="4572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2pPr>
    <a:lvl3pPr marL="9144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3pPr>
    <a:lvl4pPr marL="13716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4pPr>
    <a:lvl5pPr marL="18288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5pPr>
    <a:lvl6pPr marL="22860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6pPr>
    <a:lvl7pPr marL="27432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7pPr>
    <a:lvl8pPr marL="32004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8pPr>
    <a:lvl9pPr marL="36576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141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36F35"/>
    <a:srgbClr val="D4ECE8"/>
    <a:srgbClr val="F15922"/>
    <a:srgbClr val="DEE1F1"/>
    <a:srgbClr val="DFEEC6"/>
    <a:srgbClr val="959CCF"/>
    <a:srgbClr val="F0FBDD"/>
    <a:srgbClr val="FFD9D9"/>
    <a:srgbClr val="F8E4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51" autoAdjust="0"/>
    <p:restoredTop sz="94719" autoAdjust="0"/>
  </p:normalViewPr>
  <p:slideViewPr>
    <p:cSldViewPr>
      <p:cViewPr varScale="1">
        <p:scale>
          <a:sx n="106" d="100"/>
          <a:sy n="106" d="100"/>
        </p:scale>
        <p:origin x="-188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18" d="100"/>
          <a:sy n="118" d="100"/>
        </p:scale>
        <p:origin x="2028" y="102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5BA6BA-82B2-4D68-BEE5-0C181791DF69}" type="datetimeFigureOut">
              <a:rPr lang="ko-KR" altLang="en-US" smtClean="0"/>
              <a:pPr/>
              <a:t>2022-03-03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F88178-AEBB-4764-8FE2-03142E6FAD7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449261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CACDBEEC-06A8-4473-9A8B-AC190B9E0476}" type="datetimeFigureOut">
              <a:rPr lang="ko-KR" altLang="en-US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201" y="3228705"/>
            <a:ext cx="7942238" cy="3059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0AEEF299-CA6B-448D-9BAE-7C11402C98E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54008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2F1DC1-DA34-4C38-9828-93CF3255BEBC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059631-6384-4173-8EEA-BC909D6BF37F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4803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DCB30A-EF81-4974-9970-8BEA1E7CB7CF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E9AEBF-E077-482A-9881-EF889F97FF82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7779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A692AD-260F-4B17-9B9E-A2B59FD3DE16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FBD364-A8A6-418A-9299-CA62EC010D8E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2563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D3C0A-B0FC-4225-9C50-1D8D4595A2D1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70C36-3B88-4FB2-A31F-9DDD5E8171D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pic>
        <p:nvPicPr>
          <p:cNvPr id="7" name="그림 6">
            <a:hlinkClick r:id="rId2" action="ppaction://hlinksldjump"/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5" y="630750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212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9B9FCD-7A5F-445E-9BA7-7D235E81429E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055753-7768-497C-B249-D4816981026B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77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E1A08A-DD17-419F-A1B2-9D85C8A66ECE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6C6491-3F12-4B5D-9D6F-46F41E7583A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537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C065E3-B7EE-4FF4-B1DF-0B0E8C1937DD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6BB6A0-C98C-483C-BD33-7C696FB87E2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903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4F278-3F83-44A1-AC42-94DE226EC5CA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112F15-30F4-43FF-94D5-75A2B7B91C9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963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1654E1-3ADE-4DE6-9461-DA702C80AEC5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872E1C-FC34-4AC9-829C-BC5D21E93638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4854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82A6D5-7DE7-49E2-9C61-B7B0F19FD0A7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33A7DE-2910-4C49-8F68-2A1425EB3545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8065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04FCF5-F5C7-4336-81C1-A45EDF2C861E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8E8922-007C-421A-8F40-A7436522F49D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5214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8D8BAFA7-09FE-46CC-AA33-245A161EB404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D8AFD25-C6EC-49E7-BD57-515432D928A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918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</p:sldLayoutIdLst>
  <p:hf hdr="0" ft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hyperlink" Target="2-4-1(&#45936;&#51060;&#53552;%20&#49688;&#51665;).pptx#-1,4,PowerPoint &#54532;&#47112;&#51232;&#53580;&#51060;&#49496;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2-4-3(&#49884;&#44033;&#51201;%20&#48516;&#49437;&#44284;%20&#50696;&#52769;).pptx#-1,4,PowerPoint &#54532;&#47112;&#51232;&#53580;&#51060;&#49496;" TargetMode="Externa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타원 38"/>
          <p:cNvSpPr/>
          <p:nvPr/>
        </p:nvSpPr>
        <p:spPr>
          <a:xfrm>
            <a:off x="107504" y="116632"/>
            <a:ext cx="4778619" cy="4608512"/>
          </a:xfrm>
          <a:prstGeom prst="ellipse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모서리가 둥근 직사각형 32"/>
          <p:cNvSpPr/>
          <p:nvPr/>
        </p:nvSpPr>
        <p:spPr bwMode="auto">
          <a:xfrm>
            <a:off x="3874993" y="4537847"/>
            <a:ext cx="540000" cy="540000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pc="-100" smtClean="0">
                <a:effectLst/>
                <a:latin typeface="HY견고딕" pitchFamily="18" charset="-127"/>
                <a:ea typeface="HY견고딕" pitchFamily="18" charset="-127"/>
              </a:rPr>
              <a:t>4</a:t>
            </a:r>
            <a:endParaRPr kumimoji="0" lang="ko-KR" altLang="en-US" spc="-1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383566" y="2326521"/>
            <a:ext cx="4214810" cy="86177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kumimoji="0" lang="ko-KR" altLang="en-US" sz="5000" b="1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엑셀의 기초</a:t>
            </a:r>
            <a:endParaRPr kumimoji="0" lang="en-US" altLang="ko-KR" sz="5000" b="1" dirty="0" smtClean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8" name="모서리가 둥근 직사각형 17"/>
          <p:cNvSpPr/>
          <p:nvPr/>
        </p:nvSpPr>
        <p:spPr bwMode="auto">
          <a:xfrm>
            <a:off x="2046813" y="980728"/>
            <a:ext cx="900000" cy="90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6000" b="1" spc="-100" smtClean="0">
                <a:solidFill>
                  <a:schemeClr val="tx1"/>
                </a:solidFill>
                <a:effectLst/>
                <a:latin typeface="+mj-ea"/>
                <a:ea typeface="+mj-ea"/>
              </a:rPr>
              <a:t>Ⅱ</a:t>
            </a:r>
            <a:endParaRPr kumimoji="0" lang="ko-KR" altLang="en-US" sz="6000" b="1" spc="-100" dirty="0"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24131" y="4506035"/>
            <a:ext cx="42017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데이터</a:t>
            </a:r>
            <a:r>
              <a:rPr lang="en-US" altLang="ko-KR" b="1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 </a:t>
            </a:r>
            <a:r>
              <a:rPr lang="ko-KR" altLang="en-US" b="1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수집과 분석</a:t>
            </a:r>
            <a:endParaRPr lang="ko-KR" altLang="en-US" b="1" dirty="0">
              <a:solidFill>
                <a:schemeClr val="accent5"/>
              </a:solidFill>
              <a:effectLst/>
              <a:latin typeface="+mn-ea"/>
              <a:ea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779913" y="5134682"/>
            <a:ext cx="2924198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01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데이터 수집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059832" y="5638738"/>
            <a:ext cx="6328977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02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pc="-300" smtClean="0">
                <a:effectLst/>
                <a:latin typeface="+mn-ea"/>
                <a:ea typeface="+mn-ea"/>
              </a:rPr>
              <a:t>피벗 테이블을 이용한 데이터 분석</a:t>
            </a:r>
            <a:endParaRPr lang="ko-KR" altLang="en-US" sz="3000" b="1" spc="-300" dirty="0">
              <a:effectLst/>
              <a:latin typeface="+mn-ea"/>
              <a:ea typeface="+mn-ea"/>
            </a:endParaRPr>
          </a:p>
        </p:txBody>
      </p:sp>
      <p:sp>
        <p:nvSpPr>
          <p:cNvPr id="32" name="텍스트 개체 틀 10"/>
          <p:cNvSpPr txBox="1">
            <a:spLocks/>
          </p:cNvSpPr>
          <p:nvPr/>
        </p:nvSpPr>
        <p:spPr>
          <a:xfrm>
            <a:off x="11532" y="6401222"/>
            <a:ext cx="1317155" cy="40011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marL="342900" indent="-342900" algn="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dirty="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ko-KR" altLang="en-US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82~103</a:t>
            </a:r>
            <a:endParaRPr lang="ko-KR" altLang="en-US" dirty="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79912" y="6142794"/>
            <a:ext cx="4213013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03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시각적 분석과 예측</a:t>
            </a:r>
            <a:endParaRPr lang="ko-KR" altLang="en-US" sz="3000" b="1" spc="-250" dirty="0"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91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172663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테이블 작성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179512" y="142852"/>
            <a:ext cx="745588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테이블을 이용한 데이터 분석</a:t>
            </a:r>
            <a:endParaRPr lang="en-US" altLang="ko-KR" spc="-2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2275787"/>
            <a:ext cx="6120000" cy="2717796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488" y="3353327"/>
            <a:ext cx="3600000" cy="3316033"/>
          </a:xfrm>
          <a:prstGeom prst="rect">
            <a:avLst/>
          </a:prstGeom>
        </p:spPr>
      </p:pic>
      <p:sp>
        <p:nvSpPr>
          <p:cNvPr id="12" name="직사각형 11"/>
          <p:cNvSpPr/>
          <p:nvPr/>
        </p:nvSpPr>
        <p:spPr>
          <a:xfrm>
            <a:off x="1547664" y="2700022"/>
            <a:ext cx="2952328" cy="144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3" name="직선 화살표 연결선 12"/>
          <p:cNvCxnSpPr/>
          <p:nvPr/>
        </p:nvCxnSpPr>
        <p:spPr>
          <a:xfrm>
            <a:off x="3041816" y="2331464"/>
            <a:ext cx="0" cy="360000"/>
          </a:xfrm>
          <a:prstGeom prst="straightConnector1">
            <a:avLst/>
          </a:prstGeom>
          <a:noFill/>
          <a:ln w="28575">
            <a:solidFill>
              <a:srgbClr val="EC008C"/>
            </a:solidFill>
            <a:headEnd type="none" w="med" len="med"/>
            <a:tailEnd type="triangle" w="med" len="med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cxnSp>
      <p:sp>
        <p:nvSpPr>
          <p:cNvPr id="15" name="TextBox 14"/>
          <p:cNvSpPr txBox="1"/>
          <p:nvPr/>
        </p:nvSpPr>
        <p:spPr>
          <a:xfrm>
            <a:off x="2406065" y="1883739"/>
            <a:ext cx="1272103" cy="442674"/>
          </a:xfrm>
          <a:prstGeom prst="roundRect">
            <a:avLst/>
          </a:prstGeom>
          <a:solidFill>
            <a:schemeClr val="bg1"/>
          </a:solidFill>
          <a:ln>
            <a:solidFill>
              <a:srgbClr val="EC008C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ko-KR" altLang="en-US" sz="2000" b="1" spc="-100" smtClean="0">
                <a:solidFill>
                  <a:srgbClr val="EC008C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열 레이블</a:t>
            </a:r>
            <a:endParaRPr lang="ko-KR" altLang="en-US" sz="2000" b="1" spc="-100">
              <a:solidFill>
                <a:srgbClr val="EC008C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1115616" y="2873976"/>
            <a:ext cx="3744416" cy="144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4211960" y="1883739"/>
            <a:ext cx="1030977" cy="442674"/>
          </a:xfrm>
          <a:prstGeom prst="roundRect">
            <a:avLst/>
          </a:prstGeom>
          <a:solidFill>
            <a:schemeClr val="bg1"/>
          </a:solidFill>
          <a:ln>
            <a:solidFill>
              <a:srgbClr val="EC008C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ko-KR" altLang="en-US" sz="2000" b="1" spc="-100" smtClean="0">
                <a:solidFill>
                  <a:srgbClr val="EC008C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값 필드</a:t>
            </a:r>
            <a:endParaRPr lang="ko-KR" altLang="en-US" sz="2000" b="1" spc="-100">
              <a:solidFill>
                <a:srgbClr val="EC008C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19" name="직선 화살표 연결선 18"/>
          <p:cNvCxnSpPr/>
          <p:nvPr/>
        </p:nvCxnSpPr>
        <p:spPr>
          <a:xfrm>
            <a:off x="4716016" y="2331464"/>
            <a:ext cx="0" cy="540000"/>
          </a:xfrm>
          <a:prstGeom prst="straightConnector1">
            <a:avLst/>
          </a:prstGeom>
          <a:noFill/>
          <a:ln w="28575">
            <a:solidFill>
              <a:srgbClr val="EC008C"/>
            </a:solidFill>
            <a:headEnd type="none" w="med" len="med"/>
            <a:tailEnd type="triangle" w="med" len="med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cxnSp>
      <p:sp>
        <p:nvSpPr>
          <p:cNvPr id="20" name="직사각형 19"/>
          <p:cNvSpPr/>
          <p:nvPr/>
        </p:nvSpPr>
        <p:spPr>
          <a:xfrm>
            <a:off x="1115616" y="3011512"/>
            <a:ext cx="3744416" cy="684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2526327" y="4087560"/>
            <a:ext cx="1030977" cy="442674"/>
          </a:xfrm>
          <a:prstGeom prst="roundRect">
            <a:avLst/>
          </a:prstGeom>
          <a:solidFill>
            <a:schemeClr val="bg1"/>
          </a:solidFill>
          <a:ln>
            <a:solidFill>
              <a:srgbClr val="EC008C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ko-KR" altLang="en-US" sz="2000" b="1" spc="-100" smtClean="0">
                <a:solidFill>
                  <a:srgbClr val="EC008C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값 영역</a:t>
            </a:r>
            <a:endParaRPr lang="ko-KR" altLang="en-US" sz="2000" b="1" spc="-100">
              <a:solidFill>
                <a:srgbClr val="EC008C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22" name="직선 화살표 연결선 21"/>
          <p:cNvCxnSpPr/>
          <p:nvPr/>
        </p:nvCxnSpPr>
        <p:spPr>
          <a:xfrm flipV="1">
            <a:off x="3039828" y="3695512"/>
            <a:ext cx="0" cy="396000"/>
          </a:xfrm>
          <a:prstGeom prst="straightConnector1">
            <a:avLst/>
          </a:prstGeom>
          <a:noFill/>
          <a:ln w="28575">
            <a:solidFill>
              <a:srgbClr val="EC008C"/>
            </a:solidFill>
            <a:headEnd type="none" w="med" len="med"/>
            <a:tailEnd type="triangle" w="med" len="med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cxnSp>
      <p:sp>
        <p:nvSpPr>
          <p:cNvPr id="23" name="직사각형 22"/>
          <p:cNvSpPr/>
          <p:nvPr/>
        </p:nvSpPr>
        <p:spPr>
          <a:xfrm>
            <a:off x="374088" y="2957646"/>
            <a:ext cx="255360" cy="728722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113959" y="4087560"/>
            <a:ext cx="1272103" cy="442674"/>
          </a:xfrm>
          <a:prstGeom prst="roundRect">
            <a:avLst/>
          </a:prstGeom>
          <a:solidFill>
            <a:schemeClr val="bg1"/>
          </a:solidFill>
          <a:ln>
            <a:solidFill>
              <a:srgbClr val="EC008C"/>
            </a:solidFill>
          </a:ln>
        </p:spPr>
        <p:txBody>
          <a:bodyPr wrap="none" rtlCol="0">
            <a:spAutoFit/>
          </a:bodyPr>
          <a:lstStyle/>
          <a:p>
            <a:r>
              <a:rPr lang="ko-KR" altLang="en-US" sz="2000" b="1" spc="-100" smtClean="0">
                <a:solidFill>
                  <a:srgbClr val="EC008C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행 레이블</a:t>
            </a:r>
            <a:endParaRPr lang="ko-KR" altLang="en-US" sz="2000" b="1" spc="-100">
              <a:solidFill>
                <a:srgbClr val="EC008C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25" name="직선 화살표 연결선 24"/>
          <p:cNvCxnSpPr/>
          <p:nvPr/>
        </p:nvCxnSpPr>
        <p:spPr>
          <a:xfrm flipV="1">
            <a:off x="510912" y="3695512"/>
            <a:ext cx="0" cy="396000"/>
          </a:xfrm>
          <a:prstGeom prst="straightConnector1">
            <a:avLst/>
          </a:prstGeom>
          <a:noFill/>
          <a:ln w="28575">
            <a:solidFill>
              <a:srgbClr val="EC008C"/>
            </a:solidFill>
            <a:headEnd type="none" w="med" len="med"/>
            <a:tailEnd type="triangle" w="med" len="med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3594684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91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172663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테이블 옵션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1772816"/>
            <a:ext cx="7848872" cy="376000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피벗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테이블 도구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분석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피벗 테이블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옵션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](       )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을 누르거나 바로 가기 메뉴의 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피벗 테이블 옵션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을 선택하면 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피벗 테이블 옵션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대화 상자가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나타남</a:t>
            </a:r>
            <a:endParaRPr kumimoji="0" lang="en-US" altLang="ko-KR" sz="3000" spc="-14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피벗 테이블 옵션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대화 상자의 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레이아웃 및 서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식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, 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요약 및 필터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탭에서 피벗 테이블에 관련된 서식 옵션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데이터 옵션 등을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설정</a:t>
            </a:r>
            <a:endParaRPr kumimoji="0" lang="en-US" altLang="ko-KR" sz="3000" spc="-14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179512" y="142852"/>
            <a:ext cx="745588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테이블을 이용한 데이터 분석</a:t>
            </a:r>
            <a:endParaRPr lang="en-US" altLang="ko-KR" spc="-2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0335" y="2474608"/>
            <a:ext cx="651753" cy="233464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07140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4599" y="1772816"/>
            <a:ext cx="3960000" cy="4501538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1772816"/>
            <a:ext cx="3960000" cy="4501538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91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172663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테이블 옵션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112683" y="1903252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endParaRPr lang="ko-KR" altLang="en-US" sz="2800"/>
          </a:p>
        </p:txBody>
      </p:sp>
      <p:sp>
        <p:nvSpPr>
          <p:cNvPr id="15" name="직사각형 14"/>
          <p:cNvSpPr/>
          <p:nvPr/>
        </p:nvSpPr>
        <p:spPr>
          <a:xfrm>
            <a:off x="273085" y="2651640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endParaRPr lang="ko-KR" altLang="en-US" sz="2800"/>
          </a:p>
        </p:txBody>
      </p:sp>
      <p:sp>
        <p:nvSpPr>
          <p:cNvPr id="16" name="직사각형 15"/>
          <p:cNvSpPr/>
          <p:nvPr/>
        </p:nvSpPr>
        <p:spPr>
          <a:xfrm>
            <a:off x="282229" y="3860299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endParaRPr lang="ko-KR" altLang="en-US" sz="2800"/>
          </a:p>
        </p:txBody>
      </p:sp>
      <p:sp>
        <p:nvSpPr>
          <p:cNvPr id="18" name="직사각형 17"/>
          <p:cNvSpPr/>
          <p:nvPr/>
        </p:nvSpPr>
        <p:spPr>
          <a:xfrm>
            <a:off x="282229" y="4242758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❹</a:t>
            </a:r>
            <a:endParaRPr lang="ko-KR" altLang="en-US" sz="2800"/>
          </a:p>
        </p:txBody>
      </p:sp>
      <p:sp>
        <p:nvSpPr>
          <p:cNvPr id="19" name="직사각형 18"/>
          <p:cNvSpPr/>
          <p:nvPr/>
        </p:nvSpPr>
        <p:spPr>
          <a:xfrm>
            <a:off x="4381065" y="2739616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❺</a:t>
            </a:r>
            <a:endParaRPr lang="ko-KR" altLang="en-US" sz="2800"/>
          </a:p>
        </p:txBody>
      </p:sp>
      <p:sp>
        <p:nvSpPr>
          <p:cNvPr id="20" name="모서리가 둥근 직사각형 19"/>
          <p:cNvSpPr/>
          <p:nvPr/>
        </p:nvSpPr>
        <p:spPr>
          <a:xfrm>
            <a:off x="179512" y="142852"/>
            <a:ext cx="745588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테이블을 이용한 데이터 분석</a:t>
            </a:r>
            <a:endParaRPr lang="en-US" altLang="ko-KR" spc="-2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1833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91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172663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테이블 옵션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1772816"/>
            <a:ext cx="7848872" cy="381130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ko-KR" altLang="en-US" sz="2800" spc="-21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2800" spc="-21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21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피벗 테이블 이름</a:t>
            </a:r>
            <a:r>
              <a:rPr kumimoji="0" lang="en-US" altLang="ko-KR" sz="2800" spc="-21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210" smtClean="0">
                <a:effectLst/>
                <a:latin typeface="맑은 고딕" pitchFamily="50" charset="-127"/>
                <a:ea typeface="맑은 고딕" pitchFamily="50" charset="-127"/>
              </a:rPr>
              <a:t>피벗 테이블의 이름을 입력한다</a:t>
            </a:r>
            <a:r>
              <a:rPr kumimoji="0" lang="en-US" altLang="ko-KR" sz="2800" spc="-21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420688" indent="-420688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21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ko-KR" altLang="en-US" sz="2800" spc="-21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24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레이블이 있는 셀 병합 및 가운데 맞춤</a:t>
            </a:r>
            <a:r>
              <a:rPr kumimoji="0" lang="en-US" altLang="ko-KR" sz="2800" spc="-24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240" smtClean="0">
                <a:effectLst/>
                <a:latin typeface="맑은 고딕" pitchFamily="50" charset="-127"/>
                <a:ea typeface="맑은 고딕" pitchFamily="50" charset="-127"/>
              </a:rPr>
              <a:t> 행</a:t>
            </a:r>
            <a:r>
              <a:rPr kumimoji="0" lang="en-US" altLang="ko-KR" sz="2800" spc="-24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240" smtClean="0">
                <a:effectLst/>
                <a:latin typeface="맑은 고딕" pitchFamily="50" charset="-127"/>
                <a:ea typeface="맑은 고딕" pitchFamily="50" charset="-127"/>
              </a:rPr>
              <a:t>열 레이</a:t>
            </a:r>
            <a:r>
              <a:rPr kumimoji="0" lang="ko-KR" altLang="en-US" sz="2800" spc="-210" smtClean="0">
                <a:effectLst/>
                <a:latin typeface="맑은 고딕" pitchFamily="50" charset="-127"/>
                <a:ea typeface="맑은 고딕" pitchFamily="50" charset="-127"/>
              </a:rPr>
              <a:t>블 항목을 병합하여 가운데로 맞춘다</a:t>
            </a:r>
            <a:r>
              <a:rPr kumimoji="0" lang="en-US" altLang="ko-KR" sz="2800" spc="-21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2800" spc="-14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오류 값 표시</a:t>
            </a:r>
            <a: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40" smtClean="0">
                <a:effectLst/>
                <a:latin typeface="맑은 고딕" pitchFamily="50" charset="-127"/>
                <a:ea typeface="맑은 고딕" pitchFamily="50" charset="-127"/>
              </a:rPr>
              <a:t>오류 값의 표시 여부를 설정한다</a:t>
            </a:r>
            <a: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411163" indent="-411163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21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❹</a:t>
            </a:r>
            <a:r>
              <a:rPr kumimoji="0" lang="ko-KR" altLang="en-US" sz="2800" spc="-21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빈 셀 표시</a:t>
            </a:r>
            <a:r>
              <a:rPr kumimoji="0" lang="en-US" altLang="ko-KR" sz="2800" spc="-21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210" smtClean="0">
                <a:effectLst/>
                <a:latin typeface="맑은 고딕" pitchFamily="50" charset="-127"/>
                <a:ea typeface="맑은 고딕" pitchFamily="50" charset="-127"/>
              </a:rPr>
              <a:t>비어 있는 셀에 표시할 값을 입력한</a:t>
            </a:r>
            <a:r>
              <a:rPr kumimoji="0" lang="ko-KR" altLang="en-US" sz="2800" spc="-140" smtClean="0">
                <a:effectLst/>
                <a:latin typeface="맑은 고딕" pitchFamily="50" charset="-127"/>
                <a:ea typeface="맑은 고딕" pitchFamily="50" charset="-127"/>
              </a:rPr>
              <a:t>다</a:t>
            </a:r>
            <a: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438150" indent="-438150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❺</a:t>
            </a:r>
            <a:r>
              <a:rPr kumimoji="0" lang="ko-KR" altLang="en-US" sz="2800" spc="-14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8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행 총합계 표시</a:t>
            </a:r>
            <a:r>
              <a:rPr kumimoji="0" lang="en-US" altLang="ko-KR" sz="2800" spc="-18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/</a:t>
            </a:r>
            <a:r>
              <a:rPr kumimoji="0" lang="ko-KR" altLang="en-US" sz="2800" spc="-18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열 총합계 표시</a:t>
            </a:r>
            <a:r>
              <a:rPr kumimoji="0" lang="en-US" altLang="ko-KR" sz="2800" spc="-18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80" smtClean="0">
                <a:effectLst/>
                <a:latin typeface="맑은 고딕" pitchFamily="50" charset="-127"/>
                <a:ea typeface="맑은 고딕" pitchFamily="50" charset="-127"/>
              </a:rPr>
              <a:t>행이나 열 방향의</a:t>
            </a:r>
            <a:r>
              <a:rPr kumimoji="0" lang="ko-KR" altLang="en-US" sz="2800" spc="-140" smtClean="0">
                <a:effectLst/>
                <a:latin typeface="맑은 고딕" pitchFamily="50" charset="-127"/>
                <a:ea typeface="맑은 고딕" pitchFamily="50" charset="-127"/>
              </a:rPr>
              <a:t> 총합계 표시 여부를 설정한다</a:t>
            </a:r>
            <a: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kumimoji="0" lang="en-US" altLang="ko-KR" sz="2800" spc="-14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745588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테이블을 이용한 데이터 분석</a:t>
            </a:r>
            <a:endParaRPr lang="en-US" altLang="ko-KR" spc="-2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35816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92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2051720" y="268583"/>
            <a:ext cx="4083169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en-US" altLang="ko-KR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[</a:t>
            </a: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피벗 테이블 도구</a:t>
            </a:r>
            <a:r>
              <a:rPr kumimoji="0" lang="en-US" altLang="ko-KR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]</a:t>
            </a: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의 </a:t>
            </a:r>
            <a:r>
              <a:rPr kumimoji="0" lang="en-US" altLang="ko-KR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[</a:t>
            </a: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분석</a:t>
            </a:r>
            <a:r>
              <a:rPr kumimoji="0" lang="en-US" altLang="ko-KR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] </a:t>
            </a: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탭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07505" y="244982"/>
            <a:ext cx="1872207" cy="5151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  <a:latin typeface="+mj-ea"/>
                <a:ea typeface="+mj-ea"/>
              </a:rPr>
              <a:t>더 알아보기</a:t>
            </a:r>
            <a:endParaRPr lang="ko-KR" altLang="en-US" sz="2400" b="1" dirty="0">
              <a:effectLst/>
              <a:latin typeface="+mj-ea"/>
              <a:ea typeface="+mj-ea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30408" y="1052736"/>
            <a:ext cx="8100000" cy="5256584"/>
          </a:xfrm>
          <a:prstGeom prst="roundRect">
            <a:avLst>
              <a:gd name="adj" fmla="val 3296"/>
            </a:avLst>
          </a:prstGeom>
          <a:solidFill>
            <a:srgbClr val="DFEEC6"/>
          </a:solidFill>
        </p:spPr>
        <p:txBody>
          <a:bodyPr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  <a:spcBef>
                <a:spcPts val="600"/>
              </a:spcBef>
            </a:pPr>
            <a:r>
              <a:rPr kumimoji="0" lang="en-US" altLang="ko-KR" sz="2800" spc="-20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2800" spc="-200">
                <a:effectLst/>
                <a:latin typeface="맑은 고딕" pitchFamily="50" charset="-127"/>
                <a:ea typeface="맑은 고딕" pitchFamily="50" charset="-127"/>
              </a:rPr>
              <a:t>피벗 테이블 도구</a:t>
            </a:r>
            <a:r>
              <a:rPr kumimoji="0" lang="en-US" altLang="ko-KR" sz="2800" spc="-20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2800" spc="-200">
                <a:effectLst/>
                <a:latin typeface="맑은 고딕" pitchFamily="50" charset="-127"/>
                <a:ea typeface="맑은 고딕" pitchFamily="50" charset="-127"/>
              </a:rPr>
              <a:t>분석</a:t>
            </a:r>
            <a:r>
              <a:rPr kumimoji="0" lang="en-US" altLang="ko-KR" sz="2800" spc="-2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2800" spc="-200">
                <a:effectLst/>
                <a:latin typeface="맑은 고딕" pitchFamily="50" charset="-127"/>
                <a:ea typeface="맑은 고딕" pitchFamily="50" charset="-127"/>
              </a:rPr>
              <a:t>탭을 이용하여 기존에 작성한 피벗 테이블을 수정할 수 </a:t>
            </a:r>
            <a:r>
              <a:rPr kumimoji="0" lang="ko-KR" altLang="en-US" sz="2800" spc="-200" smtClean="0">
                <a:effectLst/>
                <a:latin typeface="맑은 고딕" pitchFamily="50" charset="-127"/>
                <a:ea typeface="맑은 고딕" pitchFamily="50" charset="-127"/>
              </a:rPr>
              <a:t>있다</a:t>
            </a:r>
            <a:r>
              <a:rPr kumimoji="0" lang="en-US" altLang="ko-KR" sz="2800" spc="-2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kumimoji="0" lang="en-US" altLang="ko-KR" sz="2800" spc="-2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704" y="2204859"/>
            <a:ext cx="7920000" cy="713504"/>
          </a:xfrm>
          <a:prstGeom prst="rect">
            <a:avLst/>
          </a:prstGeom>
        </p:spPr>
      </p:pic>
      <p:sp>
        <p:nvSpPr>
          <p:cNvPr id="12" name="직사각형 11"/>
          <p:cNvSpPr/>
          <p:nvPr/>
        </p:nvSpPr>
        <p:spPr>
          <a:xfrm>
            <a:off x="648072" y="2852936"/>
            <a:ext cx="7884851" cy="605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2800" spc="-1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     ❷        ❸   ❹     ❺     ❻     ❼    ❽    ❾</a:t>
            </a:r>
            <a:endParaRPr lang="ko-KR" altLang="en-US" sz="2800"/>
          </a:p>
        </p:txBody>
      </p:sp>
    </p:spTree>
    <p:extLst>
      <p:ext uri="{BB962C8B-B14F-4D97-AF65-F5344CB8AC3E}">
        <p14:creationId xmlns:p14="http://schemas.microsoft.com/office/powerpoint/2010/main" val="20143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92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2051720" y="268583"/>
            <a:ext cx="4083169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en-US" altLang="ko-KR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[</a:t>
            </a: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피벗 테이블 도구</a:t>
            </a:r>
            <a:r>
              <a:rPr kumimoji="0" lang="en-US" altLang="ko-KR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]</a:t>
            </a: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의 </a:t>
            </a:r>
            <a:r>
              <a:rPr kumimoji="0" lang="en-US" altLang="ko-KR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[</a:t>
            </a: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분석</a:t>
            </a:r>
            <a:r>
              <a:rPr kumimoji="0" lang="en-US" altLang="ko-KR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] </a:t>
            </a: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탭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07505" y="244982"/>
            <a:ext cx="1872207" cy="5151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  <a:latin typeface="+mj-ea"/>
                <a:ea typeface="+mj-ea"/>
              </a:rPr>
              <a:t>더 알아보기</a:t>
            </a:r>
            <a:endParaRPr lang="ko-KR" altLang="en-US" sz="2400" b="1" dirty="0">
              <a:effectLst/>
              <a:latin typeface="+mj-ea"/>
              <a:ea typeface="+mj-ea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30408" y="1052736"/>
            <a:ext cx="8100000" cy="5256584"/>
          </a:xfrm>
          <a:prstGeom prst="roundRect">
            <a:avLst>
              <a:gd name="adj" fmla="val 3296"/>
            </a:avLst>
          </a:prstGeom>
          <a:solidFill>
            <a:srgbClr val="DFEEC6"/>
          </a:solidFill>
        </p:spPr>
        <p:txBody>
          <a:bodyPr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38150" indent="-4381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2800" spc="-12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lang="en-US" altLang="ko-KR" sz="2800" spc="-12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kumimoji="0" lang="en-US" altLang="ko-KR" sz="2800" spc="-12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2800" spc="-12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피벗 테이블</a:t>
            </a:r>
            <a:r>
              <a:rPr kumimoji="0" lang="en-US" altLang="ko-KR" sz="2800" spc="-12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2800" spc="-12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2800" spc="-120">
                <a:effectLst/>
                <a:latin typeface="맑은 고딕" pitchFamily="50" charset="-127"/>
                <a:ea typeface="맑은 고딕" pitchFamily="50" charset="-127"/>
              </a:rPr>
              <a:t>:</a:t>
            </a:r>
            <a:r>
              <a:rPr kumimoji="0" lang="en-US" altLang="ko-KR" sz="2800" spc="-12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12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2800" spc="-120">
                <a:effectLst/>
                <a:latin typeface="맑은 고딕" pitchFamily="50" charset="-127"/>
                <a:ea typeface="맑은 고딕" pitchFamily="50" charset="-127"/>
              </a:rPr>
              <a:t>피벗 테이블 옵션</a:t>
            </a:r>
            <a:r>
              <a:rPr kumimoji="0" lang="en-US" altLang="ko-KR" sz="2800" spc="-12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2800" spc="-120">
                <a:effectLst/>
                <a:latin typeface="맑은 고딕" pitchFamily="50" charset="-127"/>
                <a:ea typeface="맑은 고딕" pitchFamily="50" charset="-127"/>
              </a:rPr>
              <a:t>대화 상자</a:t>
            </a:r>
            <a:r>
              <a:rPr kumimoji="0" lang="ko-KR" altLang="en-US" sz="2800" spc="-130">
                <a:effectLst/>
                <a:latin typeface="맑은 고딕" pitchFamily="50" charset="-127"/>
                <a:ea typeface="맑은 고딕" pitchFamily="50" charset="-127"/>
              </a:rPr>
              <a:t>를 표시한다</a:t>
            </a:r>
            <a:r>
              <a:rPr kumimoji="0" lang="en-US" altLang="ko-KR" sz="2800" spc="-13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438150" indent="-4381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2800" spc="-14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en-US" altLang="ko-KR" sz="2800" spc="-14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14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2800" spc="-14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활성 필드</a:t>
            </a:r>
            <a:r>
              <a:rPr kumimoji="0" lang="en-US" altLang="ko-KR" sz="2800" spc="-14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2800" spc="-14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선택된 필드의 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값 필드 설정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대</a:t>
            </a:r>
            <a:r>
              <a:rPr kumimoji="0" lang="ko-KR" altLang="en-US" sz="2800" spc="-130">
                <a:effectLst/>
                <a:latin typeface="맑은 고딕" pitchFamily="50" charset="-127"/>
                <a:ea typeface="맑은 고딕" pitchFamily="50" charset="-127"/>
              </a:rPr>
              <a:t>화 상자를 나타낸다</a:t>
            </a:r>
            <a:r>
              <a:rPr kumimoji="0" lang="en-US" altLang="ko-KR" sz="2800" spc="-13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438150" indent="-4381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2800" spc="-1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en-US" altLang="ko-KR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[</a:t>
            </a:r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2800" spc="-13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30">
                <a:effectLst/>
                <a:latin typeface="맑은 고딕" pitchFamily="50" charset="-127"/>
                <a:ea typeface="맑은 고딕" pitchFamily="50" charset="-127"/>
              </a:rPr>
              <a:t>피벗 테이블의 그룹을 선택하거나 </a:t>
            </a:r>
            <a:r>
              <a:rPr kumimoji="0" lang="ko-KR" altLang="en-US" sz="2800" spc="-130" smtClean="0">
                <a:effectLst/>
                <a:latin typeface="맑은 고딕" pitchFamily="50" charset="-127"/>
                <a:ea typeface="맑은 고딕" pitchFamily="50" charset="-127"/>
              </a:rPr>
              <a:t>지정</a:t>
            </a:r>
            <a:r>
              <a:rPr kumimoji="0" lang="en-US" altLang="ko-KR" sz="2800" spc="-130" smtClean="0">
                <a:effectLst/>
                <a:latin typeface="맑은 고딕" pitchFamily="50" charset="-127"/>
                <a:ea typeface="맑은 고딕" pitchFamily="50" charset="-127"/>
              </a:rPr>
              <a:t>/</a:t>
            </a:r>
            <a:r>
              <a:rPr kumimoji="0" lang="ko-KR" altLang="en-US" sz="2800" spc="-130" smtClean="0">
                <a:effectLst/>
                <a:latin typeface="맑은 고딕" pitchFamily="50" charset="-127"/>
                <a:ea typeface="맑은 고딕" pitchFamily="50" charset="-127"/>
              </a:rPr>
              <a:t>해제한다</a:t>
            </a:r>
            <a:r>
              <a:rPr kumimoji="0" lang="en-US" altLang="ko-KR" sz="2800" spc="-13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438150" indent="-4381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2800" spc="-1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❹</a:t>
            </a:r>
            <a:r>
              <a:rPr kumimoji="0" lang="en-US" altLang="ko-KR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[</a:t>
            </a:r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필터</a:t>
            </a:r>
            <a:r>
              <a:rPr kumimoji="0" lang="en-US" altLang="ko-KR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2800" spc="-13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30">
                <a:effectLst/>
                <a:latin typeface="맑은 고딕" pitchFamily="50" charset="-127"/>
                <a:ea typeface="맑은 고딕" pitchFamily="50" charset="-127"/>
              </a:rPr>
              <a:t>피벗 테이블의 슬라이서나 시간 표시 막대를 삽입한다</a:t>
            </a:r>
            <a:r>
              <a:rPr kumimoji="0" lang="en-US" altLang="ko-KR" sz="2800" spc="-13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457200" indent="-45720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2800" spc="-1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❺</a:t>
            </a:r>
            <a:r>
              <a:rPr lang="en-US" altLang="ko-KR" sz="280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kumimoji="0" lang="en-US" altLang="ko-KR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데이터</a:t>
            </a:r>
            <a:r>
              <a:rPr kumimoji="0" lang="en-US" altLang="ko-KR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2800" spc="-13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30">
                <a:effectLst/>
                <a:latin typeface="맑은 고딕" pitchFamily="50" charset="-127"/>
                <a:ea typeface="맑은 고딕" pitchFamily="50" charset="-127"/>
              </a:rPr>
              <a:t>변경 내용을 새로 고치거나 데이터 원본을 변경한다</a:t>
            </a:r>
            <a:r>
              <a:rPr kumimoji="0" lang="en-US" altLang="ko-KR" sz="2800" spc="-13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r>
              <a:rPr kumimoji="0" lang="ko-KR" altLang="en-US" sz="2800" spc="-13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2800" spc="-13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44496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92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2051720" y="268583"/>
            <a:ext cx="4083169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en-US" altLang="ko-KR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[</a:t>
            </a: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피벗 테이블 도구</a:t>
            </a:r>
            <a:r>
              <a:rPr kumimoji="0" lang="en-US" altLang="ko-KR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]</a:t>
            </a: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의 </a:t>
            </a:r>
            <a:r>
              <a:rPr kumimoji="0" lang="en-US" altLang="ko-KR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[</a:t>
            </a: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분석</a:t>
            </a:r>
            <a:r>
              <a:rPr kumimoji="0" lang="en-US" altLang="ko-KR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] </a:t>
            </a: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탭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07505" y="244982"/>
            <a:ext cx="1872207" cy="5151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  <a:latin typeface="+mj-ea"/>
                <a:ea typeface="+mj-ea"/>
              </a:rPr>
              <a:t>더 알아보기</a:t>
            </a:r>
            <a:endParaRPr lang="ko-KR" altLang="en-US" sz="2400" b="1" dirty="0">
              <a:effectLst/>
              <a:latin typeface="+mj-ea"/>
              <a:ea typeface="+mj-ea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30408" y="1052736"/>
            <a:ext cx="8100000" cy="5256584"/>
          </a:xfrm>
          <a:prstGeom prst="roundRect">
            <a:avLst>
              <a:gd name="adj" fmla="val 3296"/>
            </a:avLst>
          </a:prstGeom>
          <a:solidFill>
            <a:srgbClr val="DFEEC6"/>
          </a:solidFill>
        </p:spPr>
        <p:txBody>
          <a:bodyPr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30213" indent="-430213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2800" spc="-1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❻</a:t>
            </a:r>
            <a:r>
              <a:rPr lang="en-US" altLang="ko-KR" sz="2800"/>
              <a:t> </a:t>
            </a:r>
            <a:r>
              <a:rPr kumimoji="0" lang="en-US" altLang="ko-KR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동작</a:t>
            </a:r>
            <a:r>
              <a:rPr kumimoji="0" lang="en-US" altLang="ko-KR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2800" spc="-13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30">
                <a:effectLst/>
                <a:latin typeface="맑은 고딕" pitchFamily="50" charset="-127"/>
                <a:ea typeface="맑은 고딕" pitchFamily="50" charset="-127"/>
              </a:rPr>
              <a:t>피벗 테이블의 요소를 지우거나 선택하거나 다른 위치로 이동한다</a:t>
            </a:r>
            <a:r>
              <a:rPr kumimoji="0" lang="en-US" altLang="ko-KR" sz="2800" spc="-13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2800" spc="-1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❼</a:t>
            </a:r>
            <a:r>
              <a:rPr kumimoji="0" lang="en-US" altLang="ko-KR" sz="2800" spc="-1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22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2800" spc="-22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계산</a:t>
            </a:r>
            <a:r>
              <a:rPr kumimoji="0" lang="en-US" altLang="ko-KR" sz="2800" spc="-22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2800" spc="-22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2800" spc="-22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220">
                <a:effectLst/>
                <a:latin typeface="맑은 고딕" pitchFamily="50" charset="-127"/>
                <a:ea typeface="맑은 고딕" pitchFamily="50" charset="-127"/>
              </a:rPr>
              <a:t>계산된 필드와 항목을 만들고 수정한다</a:t>
            </a:r>
            <a:r>
              <a:rPr kumimoji="0" lang="en-US" altLang="ko-KR" sz="2800" spc="-22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438150" indent="-4381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2800" spc="-1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❽</a:t>
            </a:r>
            <a:r>
              <a:rPr kumimoji="0" lang="en-US" altLang="ko-KR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[</a:t>
            </a:r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도구</a:t>
            </a:r>
            <a:r>
              <a:rPr kumimoji="0" lang="en-US" altLang="ko-KR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2800" spc="-13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30">
                <a:effectLst/>
                <a:latin typeface="맑은 고딕" pitchFamily="50" charset="-127"/>
                <a:ea typeface="맑은 고딕" pitchFamily="50" charset="-127"/>
              </a:rPr>
              <a:t>피벗 차트를 삽입하거나 가장 적합한 피벗 테이블을 선택할 수 있다</a:t>
            </a:r>
            <a:r>
              <a:rPr kumimoji="0" lang="en-US" altLang="ko-KR" sz="2800" spc="-13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447675" indent="-447675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2800" spc="-1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❾ </a:t>
            </a:r>
            <a:r>
              <a:rPr kumimoji="0" lang="en-US" altLang="ko-KR" sz="2800" spc="-1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표시</a:t>
            </a:r>
            <a:r>
              <a:rPr kumimoji="0" lang="en-US" altLang="ko-KR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2800" spc="-13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30">
                <a:effectLst/>
                <a:latin typeface="맑은 고딕" pitchFamily="50" charset="-127"/>
                <a:ea typeface="맑은 고딕" pitchFamily="50" charset="-127"/>
              </a:rPr>
              <a:t>필드 목록</a:t>
            </a:r>
            <a:r>
              <a:rPr kumimoji="0" lang="en-US" altLang="ko-KR" sz="2800" spc="-1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en-US" altLang="ko-KR" sz="2800" spc="-130" smtClean="0">
                <a:effectLst/>
                <a:latin typeface="맑은 고딕" pitchFamily="50" charset="-127"/>
                <a:ea typeface="맑은 고딕" pitchFamily="50" charset="-127"/>
              </a:rPr>
              <a:t>   /    </a:t>
            </a:r>
            <a:r>
              <a:rPr kumimoji="0" lang="ko-KR" altLang="en-US" sz="2800" spc="-130" smtClean="0">
                <a:effectLst/>
                <a:latin typeface="맑은 고딕" pitchFamily="50" charset="-127"/>
                <a:ea typeface="맑은 고딕" pitchFamily="50" charset="-127"/>
              </a:rPr>
              <a:t>단추</a:t>
            </a:r>
            <a:r>
              <a:rPr kumimoji="0" lang="en-US" altLang="ko-KR" sz="2800" spc="-1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30">
                <a:effectLst/>
                <a:latin typeface="맑은 고딕" pitchFamily="50" charset="-127"/>
                <a:ea typeface="맑은 고딕" pitchFamily="50" charset="-127"/>
              </a:rPr>
              <a:t>필드 머리글을</a:t>
            </a:r>
            <a:r>
              <a:rPr kumimoji="0" lang="ko-KR" altLang="en-US" sz="2800" spc="-160">
                <a:effectLst/>
                <a:latin typeface="맑은 고딕" pitchFamily="50" charset="-127"/>
                <a:ea typeface="맑은 고딕" pitchFamily="50" charset="-127"/>
              </a:rPr>
              <a:t> 표시</a:t>
            </a:r>
            <a:r>
              <a:rPr kumimoji="0" lang="ko-KR" altLang="en-US" sz="2800" spc="-130">
                <a:effectLst/>
                <a:latin typeface="맑은 고딕" pitchFamily="50" charset="-127"/>
                <a:ea typeface="맑은 고딕" pitchFamily="50" charset="-127"/>
              </a:rPr>
              <a:t>하거나 숨긴다</a:t>
            </a:r>
            <a:r>
              <a:rPr kumimoji="0" lang="en-US" altLang="ko-KR" sz="2800" spc="-13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r>
              <a:rPr kumimoji="0" lang="en-US" altLang="ko-KR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</a:p>
          <a:p>
            <a:pPr>
              <a:lnSpc>
                <a:spcPts val="4000"/>
              </a:lnSpc>
              <a:spcBef>
                <a:spcPts val="0"/>
              </a:spcBef>
            </a:pPr>
            <a:endParaRPr kumimoji="0" lang="en-US" altLang="ko-KR" sz="2800" spc="-13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7923" y="3829881"/>
            <a:ext cx="252000" cy="2520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2951" y="3829881"/>
            <a:ext cx="252000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981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92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그룹 지정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11560" y="1700808"/>
            <a:ext cx="7848872" cy="10738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90" smtClean="0">
                <a:effectLst/>
                <a:latin typeface="맑은 고딕" pitchFamily="50" charset="-127"/>
                <a:ea typeface="맑은 고딕" pitchFamily="50" charset="-127"/>
              </a:rPr>
              <a:t>행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필드 또는 열 필드에 숫자나 날짜로 된 </a:t>
            </a:r>
            <a:r>
              <a:rPr kumimoji="0" lang="ko-KR" altLang="en-US" sz="3000" spc="-190" smtClean="0">
                <a:effectLst/>
                <a:latin typeface="맑은 고딕" pitchFamily="50" charset="-127"/>
                <a:ea typeface="맑은 고딕" pitchFamily="50" charset="-127"/>
              </a:rPr>
              <a:t>필드를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지정한 경우 일정한 간격으로 그룹화할 수 있다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. </a:t>
            </a:r>
          </a:p>
        </p:txBody>
      </p:sp>
      <p:sp>
        <p:nvSpPr>
          <p:cNvPr id="15" name="모서리가 둥근 직사각형 14"/>
          <p:cNvSpPr/>
          <p:nvPr/>
        </p:nvSpPr>
        <p:spPr>
          <a:xfrm>
            <a:off x="179512" y="142852"/>
            <a:ext cx="745588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테이블을 이용한 데이터 분석</a:t>
            </a:r>
            <a:endParaRPr lang="en-US" altLang="ko-KR" spc="-2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1703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92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그룹 지정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11560" y="1700808"/>
            <a:ext cx="7848872" cy="209980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그룹으로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지정할 필드의 셀을 선택하고 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피벗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테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이블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도구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그룹 선택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](      )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을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선택하거나 해당 필드에서 마우스 오른쪽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버튼을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클릭하고 바로 가기 메뉴의 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 선택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8776" y="2420888"/>
            <a:ext cx="684000" cy="200194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5632" y="3887336"/>
            <a:ext cx="3420000" cy="2798180"/>
          </a:xfrm>
          <a:prstGeom prst="rect">
            <a:avLst/>
          </a:prstGeom>
        </p:spPr>
      </p:pic>
      <p:sp>
        <p:nvSpPr>
          <p:cNvPr id="10" name="모서리가 둥근 직사각형 9"/>
          <p:cNvSpPr/>
          <p:nvPr/>
        </p:nvSpPr>
        <p:spPr>
          <a:xfrm>
            <a:off x="179512" y="142852"/>
            <a:ext cx="745588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테이블을 이용한 데이터 분석</a:t>
            </a:r>
            <a:endParaRPr lang="en-US" altLang="ko-KR" spc="-2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61514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92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그룹 지정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11560" y="1700808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그룹화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대화 상자에서 시작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끝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단위 등을 설정하고 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확인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버튼</a:t>
            </a:r>
            <a:endParaRPr kumimoji="0" lang="en-US" altLang="ko-KR" sz="3000" spc="-21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3887746"/>
            <a:ext cx="1800000" cy="1720197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5776" y="3848412"/>
            <a:ext cx="6480000" cy="1798864"/>
          </a:xfrm>
          <a:prstGeom prst="rect">
            <a:avLst/>
          </a:prstGeom>
        </p:spPr>
      </p:pic>
      <p:cxnSp>
        <p:nvCxnSpPr>
          <p:cNvPr id="12" name="직선 화살표 연결선 11"/>
          <p:cNvCxnSpPr/>
          <p:nvPr/>
        </p:nvCxnSpPr>
        <p:spPr>
          <a:xfrm>
            <a:off x="2123768" y="4869160"/>
            <a:ext cx="360000" cy="0"/>
          </a:xfrm>
          <a:prstGeom prst="straightConnector1">
            <a:avLst/>
          </a:prstGeom>
          <a:ln w="57150">
            <a:solidFill>
              <a:srgbClr val="F36F3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모서리가 둥근 직사각형 14"/>
          <p:cNvSpPr/>
          <p:nvPr/>
        </p:nvSpPr>
        <p:spPr>
          <a:xfrm>
            <a:off x="179512" y="142852"/>
            <a:ext cx="745588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테이블을 이용한 데이터 분석</a:t>
            </a:r>
            <a:endParaRPr lang="en-US" altLang="ko-KR" spc="-2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68676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hlinkClick r:id="rId2" action="ppaction://hlinkpres?slideindex=4&amp;slidetitle=PowerPoint 프레젠테이션"/>
          </p:cNvPr>
          <p:cNvSpPr txBox="1"/>
          <p:nvPr/>
        </p:nvSpPr>
        <p:spPr>
          <a:xfrm>
            <a:off x="2952440" y="2267728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데이터 수집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30" name="TextBox 29">
            <a:hlinkClick r:id="rId3" action="ppaction://hlinksldjump"/>
          </p:cNvPr>
          <p:cNvSpPr txBox="1"/>
          <p:nvPr/>
        </p:nvSpPr>
        <p:spPr>
          <a:xfrm>
            <a:off x="2952440" y="3247397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r>
              <a:rPr lang="ko-KR" altLang="en-US" sz="3200" b="1" spc="-420" smtClean="0">
                <a:effectLst/>
                <a:latin typeface="+mn-ea"/>
                <a:ea typeface="+mn-ea"/>
              </a:rPr>
              <a:t>피벗 테이블을 이용한 데이터 분석</a:t>
            </a:r>
            <a:endParaRPr lang="ko-KR" altLang="en-US" sz="3200" b="1" spc="-420" dirty="0">
              <a:effectLst/>
              <a:latin typeface="+mn-ea"/>
              <a:ea typeface="+mn-ea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목차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2952439" y="1283317"/>
            <a:ext cx="558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학습목표를 알아보자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553" y="2267728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01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9553" y="3247397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02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9552" y="1283317"/>
            <a:ext cx="234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학습목표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0" name="TextBox 9">
            <a:hlinkClick r:id="rId5" action="ppaction://hlinkpres?slideindex=4&amp;slidetitle=PowerPoint 프레젠테이션"/>
          </p:cNvPr>
          <p:cNvSpPr txBox="1"/>
          <p:nvPr/>
        </p:nvSpPr>
        <p:spPr>
          <a:xfrm>
            <a:off x="2952440" y="4236210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시각적 분석과 예측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9553" y="4236210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03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6517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93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179512" y="142852"/>
            <a:ext cx="745588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테이블을 이용한 데이터 분석</a:t>
            </a:r>
            <a:endParaRPr lang="en-US" altLang="ko-KR" spc="-2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611560" y="2297583"/>
            <a:ext cx="7848872" cy="324704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피벗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테이블의 데이터를 그래픽으로 요약하여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0">
                <a:effectLst/>
                <a:latin typeface="맑은 고딕" pitchFamily="50" charset="-127"/>
                <a:ea typeface="맑은 고딕" pitchFamily="50" charset="-127"/>
              </a:rPr>
              <a:t>데이터들을 손쉽게 비교할 수 있도록 시각화</a:t>
            </a:r>
            <a:r>
              <a:rPr kumimoji="0" lang="ko-KR" altLang="en-US" sz="3000">
                <a:effectLst/>
                <a:latin typeface="맑은 고딕" pitchFamily="50" charset="-127"/>
                <a:ea typeface="맑은 고딕" pitchFamily="50" charset="-127"/>
              </a:rPr>
              <a:t>한 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것</a:t>
            </a:r>
            <a:endParaRPr kumimoji="0" lang="en-US" altLang="ko-KR" sz="300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40" smtClean="0">
                <a:effectLst/>
                <a:latin typeface="맑은 고딕" pitchFamily="50" charset="-127"/>
                <a:ea typeface="맑은 고딕" pitchFamily="50" charset="-127"/>
              </a:rPr>
              <a:t>기본 </a:t>
            </a:r>
            <a:r>
              <a:rPr kumimoji="0" lang="ko-KR" altLang="en-US" sz="3000" spc="-40">
                <a:effectLst/>
                <a:latin typeface="맑은 고딕" pitchFamily="50" charset="-127"/>
                <a:ea typeface="맑은 고딕" pitchFamily="50" charset="-127"/>
              </a:rPr>
              <a:t>차트는 세로 막대형 차트로 만들어지며</a:t>
            </a:r>
            <a:r>
              <a:rPr kumimoji="0" lang="en-US" altLang="ko-KR" sz="3000" spc="-4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분산형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·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주식형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·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거품형 차트 등으로 종류를 변경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할 수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있음</a:t>
            </a:r>
            <a:endParaRPr kumimoji="0" lang="en-US" altLang="ko-KR" sz="3000" spc="-14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0" name="그룹 23"/>
          <p:cNvGrpSpPr/>
          <p:nvPr/>
        </p:nvGrpSpPr>
        <p:grpSpPr>
          <a:xfrm>
            <a:off x="683568" y="1700808"/>
            <a:ext cx="2245049" cy="553998"/>
            <a:chOff x="755388" y="1700808"/>
            <a:chExt cx="2245049" cy="553998"/>
          </a:xfrm>
        </p:grpSpPr>
        <p:sp>
          <p:nvSpPr>
            <p:cNvPr id="12" name="TextBox 11"/>
            <p:cNvSpPr txBox="1"/>
            <p:nvPr/>
          </p:nvSpPr>
          <p:spPr>
            <a:xfrm>
              <a:off x="1007584" y="1700808"/>
              <a:ext cx="1992853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피벗 차트 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5" name="모서리가 둥근 직사각형 14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  <p:sp>
        <p:nvSpPr>
          <p:cNvPr id="9" name="직사각형 8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4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차트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3773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93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4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차트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4742004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피벗 테이블이 있는 경우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745588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테이블을 이용한 데이터 분석</a:t>
            </a:r>
            <a:endParaRPr lang="en-US" altLang="ko-KR" spc="-2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8" name="텍스트 개체 틀 7"/>
          <p:cNvSpPr txBox="1">
            <a:spLocks/>
          </p:cNvSpPr>
          <p:nvPr/>
        </p:nvSpPr>
        <p:spPr>
          <a:xfrm>
            <a:off x="611560" y="2253182"/>
            <a:ext cx="7848872" cy="209980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60" smtClean="0">
                <a:effectLst/>
                <a:latin typeface="맑은 고딕" pitchFamily="50" charset="-127"/>
                <a:ea typeface="맑은 고딕" pitchFamily="50" charset="-127"/>
              </a:rPr>
              <a:t>피벗 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테이블에서 값이 입력된 셀을 선택한 후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삽입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차트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피벗 차트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](    )-[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피벗 차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트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메뉴를 선택하거나 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피벗 테이블 도구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분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석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도구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피벗 차트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](    )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 선택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3384" y="2843792"/>
            <a:ext cx="360000" cy="434484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1856" y="3780201"/>
            <a:ext cx="360000" cy="586047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58318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93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4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차트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4742004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피벗 테이블이 있는 경우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745588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테이블을 이용한 데이터 분석</a:t>
            </a:r>
            <a:endParaRPr lang="en-US" altLang="ko-KR" spc="-2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6416" y="2924944"/>
            <a:ext cx="3960000" cy="3627478"/>
          </a:xfrm>
          <a:prstGeom prst="rect">
            <a:avLst/>
          </a:prstGeom>
        </p:spPr>
      </p:pic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2253182"/>
            <a:ext cx="7848872" cy="10738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차트 삽입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대화 상자에서 차트 종류를 선택한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 후 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확인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버튼</a:t>
            </a:r>
            <a:endParaRPr kumimoji="0" lang="en-US" altLang="ko-KR" sz="3000" spc="-12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12714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93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4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차트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4742004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피벗 테이블이 있는 경우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745588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테이블을 이용한 데이터 분석</a:t>
            </a:r>
            <a:endParaRPr lang="en-US" altLang="ko-KR" spc="-2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8" name="텍스트 개체 틀 7"/>
          <p:cNvSpPr txBox="1">
            <a:spLocks/>
          </p:cNvSpPr>
          <p:nvPr/>
        </p:nvSpPr>
        <p:spPr>
          <a:xfrm>
            <a:off x="611560" y="2253182"/>
            <a:ext cx="7848872" cy="376000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60" smtClean="0">
                <a:effectLst/>
                <a:latin typeface="맑은 고딕" pitchFamily="50" charset="-127"/>
                <a:ea typeface="맑은 고딕" pitchFamily="50" charset="-127"/>
              </a:rPr>
              <a:t>현재 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작업 중인 워크시트에 피벗 차트가 삽입되면서 </a:t>
            </a:r>
            <a:r>
              <a:rPr kumimoji="0" lang="en-US" altLang="ko-KR" sz="3000" spc="-6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피벗 차트 필드</a:t>
            </a:r>
            <a:r>
              <a:rPr kumimoji="0" lang="en-US" altLang="ko-KR" sz="3000" spc="-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작업 창으로 </a:t>
            </a:r>
            <a:r>
              <a:rPr kumimoji="0" lang="ko-KR" altLang="en-US" sz="3000" spc="-60" smtClean="0">
                <a:effectLst/>
                <a:latin typeface="맑은 고딕" pitchFamily="50" charset="-127"/>
                <a:ea typeface="맑은 고딕" pitchFamily="50" charset="-127"/>
              </a:rPr>
              <a:t>변경</a:t>
            </a:r>
            <a:endParaRPr kumimoji="0" lang="en-US" altLang="ko-KR" sz="3000" spc="-6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피벗 테이블 필드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작업 창과 마찬가지로 각 영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역에서 특정 필드를 마우스로 클릭한 후 바로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가기 메뉴에서 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필드 제거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를 선택하거나 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피벗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 테이블 필드</a:t>
            </a:r>
            <a:r>
              <a:rPr kumimoji="0" lang="en-US" altLang="ko-KR" sz="3000" spc="-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작업 창 바깥쪽으로 드래그하면 피벗 테이블과 피벗 차트에서도 </a:t>
            </a:r>
            <a:r>
              <a:rPr kumimoji="0" lang="ko-KR" altLang="en-US" sz="3000" spc="-60" smtClean="0">
                <a:effectLst/>
                <a:latin typeface="맑은 고딕" pitchFamily="50" charset="-127"/>
                <a:ea typeface="맑은 고딕" pitchFamily="50" charset="-127"/>
              </a:rPr>
              <a:t>삭제</a:t>
            </a:r>
            <a:endParaRPr kumimoji="0" lang="en-US" altLang="ko-KR" sz="3000" spc="-6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59455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93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4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차트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4742004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피벗 테이블이 있는 경우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745588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테이블을 이용한 데이터 분석</a:t>
            </a:r>
            <a:endParaRPr lang="en-US" altLang="ko-KR" spc="-2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000" y="2492896"/>
            <a:ext cx="7200000" cy="3688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94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4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차트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4742004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피벗 테이블이 없는 경우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745588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테이블을 이용한 데이터 분석</a:t>
            </a:r>
            <a:endParaRPr lang="en-US" altLang="ko-KR" spc="-2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8" name="텍스트 개체 틀 7"/>
          <p:cNvSpPr txBox="1">
            <a:spLocks/>
          </p:cNvSpPr>
          <p:nvPr/>
        </p:nvSpPr>
        <p:spPr>
          <a:xfrm>
            <a:off x="611560" y="2253182"/>
            <a:ext cx="7848872" cy="376000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60" smtClean="0">
                <a:effectLst/>
                <a:latin typeface="맑은 고딕" pitchFamily="50" charset="-127"/>
                <a:ea typeface="맑은 고딕" pitchFamily="50" charset="-127"/>
              </a:rPr>
              <a:t>현재 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작업 중인 워크시트에 피벗 차트가 삽입되면서 </a:t>
            </a:r>
            <a:r>
              <a:rPr kumimoji="0" lang="en-US" altLang="ko-KR" sz="3000" spc="-6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피벗 차트 필드</a:t>
            </a:r>
            <a:r>
              <a:rPr kumimoji="0" lang="en-US" altLang="ko-KR" sz="3000" spc="-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작업 창으로 </a:t>
            </a:r>
            <a:r>
              <a:rPr kumimoji="0" lang="ko-KR" altLang="en-US" sz="3000" spc="-60" smtClean="0">
                <a:effectLst/>
                <a:latin typeface="맑은 고딕" pitchFamily="50" charset="-127"/>
                <a:ea typeface="맑은 고딕" pitchFamily="50" charset="-127"/>
              </a:rPr>
              <a:t>변경</a:t>
            </a:r>
            <a:endParaRPr kumimoji="0" lang="en-US" altLang="ko-KR" sz="3000" spc="-6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피벗 테이블 필드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작업 창과 마찬가지로 각 영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역에서 특정 필드를 마우스로 클릭한 후 바로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가기 메뉴에서 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필드 제거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를 선택하거나 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피벗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 테이블 필드</a:t>
            </a:r>
            <a:r>
              <a:rPr kumimoji="0" lang="en-US" altLang="ko-KR" sz="3000" spc="-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작업 창 바깥쪽으로 드래그하면 피벗 테이블과 피벗 차트에서도 </a:t>
            </a:r>
            <a:r>
              <a:rPr kumimoji="0" lang="ko-KR" altLang="en-US" sz="3000" spc="-60" smtClean="0">
                <a:effectLst/>
                <a:latin typeface="맑은 고딕" pitchFamily="50" charset="-127"/>
                <a:ea typeface="맑은 고딕" pitchFamily="50" charset="-127"/>
              </a:rPr>
              <a:t>삭제</a:t>
            </a:r>
            <a:endParaRPr kumimoji="0" lang="en-US" altLang="ko-KR" sz="3000" spc="-6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65209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94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4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차트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4742004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피벗 테이블이 없는 경우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745588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테이블을 이용한 데이터 분석</a:t>
            </a:r>
            <a:endParaRPr lang="en-US" altLang="ko-KR" spc="-2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000" y="2483859"/>
            <a:ext cx="7200000" cy="3787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47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0" y="0"/>
            <a:ext cx="3286116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텍스트 개체 틀 7"/>
          <p:cNvSpPr txBox="1">
            <a:spLocks/>
          </p:cNvSpPr>
          <p:nvPr/>
        </p:nvSpPr>
        <p:spPr>
          <a:xfrm>
            <a:off x="4143372" y="1357298"/>
            <a:ext cx="135732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14338" marR="0" lvl="0" indent="-414338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4000" b="0" i="0" u="none" strike="noStrike" kern="1200" cap="none" spc="-15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1-1</a:t>
            </a: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3429000"/>
            <a:ext cx="3312368" cy="18002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>
              <a:buClr>
                <a:schemeClr val="accent1"/>
              </a:buClr>
              <a:buNone/>
            </a:pPr>
            <a:endParaRPr kumimoji="0" lang="en-US" altLang="ko-KR" sz="2400" spc="-7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63888" y="2006838"/>
            <a:ext cx="5328592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단원이 </a:t>
            </a:r>
            <a:endParaRPr lang="en-US" altLang="ko-KR" sz="7200" b="1" dirty="0" smtClean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끝났습니다</a:t>
            </a:r>
            <a:r>
              <a:rPr lang="en-US" altLang="ko-KR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7200" b="1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학습 목표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710575" y="12687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4" name="텍스트 개체 틀 42"/>
          <p:cNvSpPr txBox="1">
            <a:spLocks/>
          </p:cNvSpPr>
          <p:nvPr/>
        </p:nvSpPr>
        <p:spPr>
          <a:xfrm>
            <a:off x="1160192" y="1370735"/>
            <a:ext cx="6840000" cy="1416050"/>
          </a:xfrm>
          <a:prstGeom prst="rect">
            <a:avLst/>
          </a:prstGeom>
        </p:spPr>
        <p:txBody>
          <a:bodyPr lIns="36000" rIns="36000" anchor="ctr"/>
          <a:lstStyle/>
          <a:p>
            <a:r>
              <a:rPr lang="ko-KR" altLang="en-US" b="1" spc="-160" smtClean="0">
                <a:effectLst/>
                <a:latin typeface="맑은 고딕" pitchFamily="50" charset="-127"/>
                <a:ea typeface="맑은 고딕" pitchFamily="50" charset="-127"/>
              </a:rPr>
              <a:t>외부 데이터를 수집하여 분석 작업</a:t>
            </a:r>
            <a:r>
              <a:rPr lang="ko-KR" altLang="en-US" b="1" spc="-210" smtClean="0">
                <a:effectLst/>
                <a:latin typeface="맑은 고딕" pitchFamily="50" charset="-127"/>
                <a:ea typeface="맑은 고딕" pitchFamily="50" charset="-127"/>
              </a:rPr>
              <a:t>에 필요한 내용으로 편집할 </a:t>
            </a:r>
            <a:r>
              <a:rPr lang="ko-KR" altLang="en-US" b="1" spc="-280" smtClean="0">
                <a:effectLst/>
                <a:latin typeface="맑은 고딕" pitchFamily="50" charset="-127"/>
                <a:ea typeface="맑은 고딕" pitchFamily="50" charset="-127"/>
              </a:rPr>
              <a:t>수 있다</a:t>
            </a:r>
            <a:r>
              <a:rPr lang="en-US" altLang="ko-KR" b="1" spc="-28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b="1" spc="-28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710575" y="30689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0" name="텍스트 개체 틀 42"/>
          <p:cNvSpPr txBox="1">
            <a:spLocks/>
          </p:cNvSpPr>
          <p:nvPr/>
        </p:nvSpPr>
        <p:spPr>
          <a:xfrm>
            <a:off x="1160192" y="31709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110" smtClean="0">
                <a:effectLst/>
                <a:latin typeface="맑은 고딕" pitchFamily="50" charset="-127"/>
                <a:ea typeface="맑은 고딕" pitchFamily="50" charset="-127"/>
              </a:rPr>
              <a:t>피벗 테이블을 활용하여 데이터를</a:t>
            </a:r>
            <a:r>
              <a:rPr lang="ko-KR" altLang="en-US" b="1" spc="-170" smtClean="0">
                <a:effectLst/>
                <a:latin typeface="맑은 고딕" pitchFamily="50" charset="-127"/>
                <a:ea typeface="맑은 고딕" pitchFamily="50" charset="-127"/>
              </a:rPr>
              <a:t> 편집할 수 </a:t>
            </a:r>
            <a:r>
              <a:rPr lang="ko-KR" altLang="en-US" b="1" smtClean="0">
                <a:effectLst/>
                <a:latin typeface="맑은 고딕" pitchFamily="50" charset="-127"/>
                <a:ea typeface="맑은 고딕" pitchFamily="50" charset="-127"/>
              </a:rPr>
              <a:t>있다</a:t>
            </a:r>
            <a:r>
              <a:rPr lang="en-US" altLang="ko-KR" b="1" dirty="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710575" y="48691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4" name="텍스트 개체 틀 42"/>
          <p:cNvSpPr txBox="1">
            <a:spLocks/>
          </p:cNvSpPr>
          <p:nvPr/>
        </p:nvSpPr>
        <p:spPr>
          <a:xfrm>
            <a:off x="1160192" y="49711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110" smtClean="0">
                <a:effectLst/>
                <a:latin typeface="맑은 고딕" pitchFamily="50" charset="-127"/>
                <a:ea typeface="맑은 고딕" pitchFamily="50" charset="-127"/>
              </a:rPr>
              <a:t>결과를 예측하거나 추세를 분석하</a:t>
            </a:r>
            <a:r>
              <a:rPr lang="ko-KR" altLang="en-US" b="1" spc="-170" smtClean="0">
                <a:effectLst/>
                <a:latin typeface="맑은 고딕" pitchFamily="50" charset="-127"/>
                <a:ea typeface="맑은 고딕" pitchFamily="50" charset="-127"/>
              </a:rPr>
              <a:t>는 여러 가지 작업을 할 수 </a:t>
            </a:r>
            <a:r>
              <a:rPr lang="ko-KR" altLang="en-US" b="1" smtClean="0">
                <a:effectLst/>
                <a:latin typeface="맑은 고딕" pitchFamily="50" charset="-127"/>
                <a:ea typeface="맑은 고딕" pitchFamily="50" charset="-127"/>
              </a:rPr>
              <a:t>있다</a:t>
            </a:r>
            <a:r>
              <a:rPr lang="en-US" altLang="ko-KR" b="1" dirty="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90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179512" y="142852"/>
            <a:ext cx="745588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테이블을 이용한 데이터 분석</a:t>
            </a:r>
            <a:endParaRPr lang="en-US" altLang="ko-KR" spc="-2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611560" y="1649511"/>
            <a:ext cx="7848872" cy="383694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방대한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양의 자료를 빠르게 요약하여 보여주는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엑셀의 가장 강력한 분석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도구</a:t>
            </a:r>
            <a:endParaRPr kumimoji="0" lang="en-US" altLang="ko-KR" sz="3000" spc="-10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250" smtClean="0">
                <a:effectLst/>
                <a:latin typeface="맑은 고딕" pitchFamily="50" charset="-127"/>
                <a:ea typeface="맑은 고딕" pitchFamily="50" charset="-127"/>
              </a:rPr>
              <a:t>엑셀의 </a:t>
            </a:r>
            <a:r>
              <a:rPr kumimoji="0" lang="ko-KR" altLang="en-US" sz="3000" spc="-250">
                <a:effectLst/>
                <a:latin typeface="맑은 고딕" pitchFamily="50" charset="-127"/>
                <a:ea typeface="맑은 고딕" pitchFamily="50" charset="-127"/>
              </a:rPr>
              <a:t>레코드 목록</a:t>
            </a:r>
            <a:r>
              <a:rPr kumimoji="0" lang="en-US" altLang="ko-KR" sz="3000" spc="-25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50">
                <a:effectLst/>
                <a:latin typeface="맑은 고딕" pitchFamily="50" charset="-127"/>
                <a:ea typeface="맑은 고딕" pitchFamily="50" charset="-127"/>
              </a:rPr>
              <a:t>외부 데이터</a:t>
            </a:r>
            <a:r>
              <a:rPr kumimoji="0" lang="en-US" altLang="ko-KR" sz="3000" spc="-25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50">
                <a:effectLst/>
                <a:latin typeface="맑은 고딕" pitchFamily="50" charset="-127"/>
                <a:ea typeface="맑은 고딕" pitchFamily="50" charset="-127"/>
              </a:rPr>
              <a:t>다중 통합 범위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또는 다른 피벗 테이블을 이용하여 새로운 형태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의 통계 분석표를 작성할 수 있는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기능</a:t>
            </a:r>
            <a:endParaRPr kumimoji="0" lang="en-US" altLang="ko-KR" sz="3000" spc="-10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230" smtClean="0">
                <a:effectLst/>
                <a:latin typeface="맑은 고딕" pitchFamily="50" charset="-127"/>
                <a:ea typeface="맑은 고딕" pitchFamily="50" charset="-127"/>
              </a:rPr>
              <a:t>각 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필드에 다양한 조건을 지정할 수 있으며</a:t>
            </a:r>
            <a:r>
              <a:rPr kumimoji="0" lang="en-US" altLang="ko-KR" sz="3000" spc="-2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일정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한 그룹별로 데이터 합계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·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평균 등의 계산도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가능</a:t>
            </a:r>
            <a:endParaRPr kumimoji="0" lang="en-US" altLang="ko-KR" sz="3000" spc="-2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0" name="그룹 23"/>
          <p:cNvGrpSpPr/>
          <p:nvPr/>
        </p:nvGrpSpPr>
        <p:grpSpPr>
          <a:xfrm>
            <a:off x="683568" y="1052736"/>
            <a:ext cx="2495118" cy="553998"/>
            <a:chOff x="755388" y="1700808"/>
            <a:chExt cx="2495118" cy="553998"/>
          </a:xfrm>
        </p:grpSpPr>
        <p:sp>
          <p:nvSpPr>
            <p:cNvPr id="12" name="TextBox 11"/>
            <p:cNvSpPr txBox="1"/>
            <p:nvPr/>
          </p:nvSpPr>
          <p:spPr>
            <a:xfrm>
              <a:off x="1007584" y="1700808"/>
              <a:ext cx="2242922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피벗 테이블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5" name="모서리가 둥근 직사각형 14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</p:spTree>
    <p:extLst>
      <p:ext uri="{BB962C8B-B14F-4D97-AF65-F5344CB8AC3E}">
        <p14:creationId xmlns:p14="http://schemas.microsoft.com/office/powerpoint/2010/main" val="261448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90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172663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테이블 작성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1772816"/>
            <a:ext cx="7848872" cy="273408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데이터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목록 내에 셀 포인터를 놓고 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삽입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표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피벗 테이블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](    )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을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선택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피벗 테이블 만들기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대화 상자에서 데이터 범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위</a:t>
            </a:r>
            <a:r>
              <a:rPr kumimoji="0" lang="en-US" altLang="ko-KR" sz="3000" spc="-8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보고서를 만들 위치 등을 지정한 후 </a:t>
            </a:r>
            <a:r>
              <a:rPr kumimoji="0" lang="en-US" altLang="ko-KR" sz="3000" spc="-8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확인</a:t>
            </a:r>
            <a:r>
              <a:rPr kumimoji="0" lang="en-US" altLang="ko-KR" sz="3000" spc="-8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버튼</a:t>
            </a:r>
            <a:endParaRPr kumimoji="0" lang="en-US" altLang="ko-KR" sz="3000" spc="-12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179512" y="142852"/>
            <a:ext cx="745588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테이블을 이용한 데이터 분석</a:t>
            </a:r>
            <a:endParaRPr lang="en-US" altLang="ko-KR" spc="-2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6312" y="2326638"/>
            <a:ext cx="324000" cy="527442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1979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2029033"/>
            <a:ext cx="3745149" cy="3920247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90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172663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테이블 작성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582721" y="2452219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endParaRPr lang="ko-KR" altLang="en-US" sz="2800"/>
          </a:p>
        </p:txBody>
      </p:sp>
      <p:sp>
        <p:nvSpPr>
          <p:cNvPr id="15" name="직사각형 14"/>
          <p:cNvSpPr/>
          <p:nvPr/>
        </p:nvSpPr>
        <p:spPr>
          <a:xfrm>
            <a:off x="582721" y="2932068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endParaRPr lang="ko-KR" altLang="en-US" sz="2800"/>
          </a:p>
        </p:txBody>
      </p:sp>
      <p:sp>
        <p:nvSpPr>
          <p:cNvPr id="16" name="직사각형 15"/>
          <p:cNvSpPr/>
          <p:nvPr/>
        </p:nvSpPr>
        <p:spPr>
          <a:xfrm>
            <a:off x="582721" y="4077072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endParaRPr lang="ko-KR" altLang="en-US" sz="2800"/>
          </a:p>
        </p:txBody>
      </p:sp>
      <p:sp>
        <p:nvSpPr>
          <p:cNvPr id="18" name="직사각형 17"/>
          <p:cNvSpPr/>
          <p:nvPr/>
        </p:nvSpPr>
        <p:spPr>
          <a:xfrm>
            <a:off x="583951" y="4448510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❹</a:t>
            </a:r>
            <a:endParaRPr lang="ko-KR" altLang="en-US" sz="2800"/>
          </a:p>
        </p:txBody>
      </p:sp>
      <p:sp>
        <p:nvSpPr>
          <p:cNvPr id="21" name="모서리가 둥근 직사각형 20"/>
          <p:cNvSpPr/>
          <p:nvPr/>
        </p:nvSpPr>
        <p:spPr>
          <a:xfrm>
            <a:off x="179512" y="142852"/>
            <a:ext cx="745588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테이블을 이용한 데이터 분석</a:t>
            </a:r>
            <a:endParaRPr lang="en-US" altLang="ko-KR" spc="-2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5441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84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172663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테이블 작성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1700808"/>
            <a:ext cx="7848872" cy="373435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ko-KR" altLang="en-US" sz="2800" spc="-26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2800" spc="-26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표 또는 범위 선택</a:t>
            </a:r>
            <a:r>
              <a:rPr kumimoji="0" lang="en-US" altLang="ko-KR" sz="2800" spc="-26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260" smtClean="0">
                <a:effectLst/>
                <a:latin typeface="맑은 고딕" pitchFamily="50" charset="-127"/>
                <a:ea typeface="맑은 고딕" pitchFamily="50" charset="-127"/>
              </a:rPr>
              <a:t>셀 </a:t>
            </a:r>
            <a:r>
              <a:rPr kumimoji="0" lang="ko-KR" altLang="en-US" sz="2800" spc="-260">
                <a:effectLst/>
                <a:latin typeface="맑은 고딕" pitchFamily="50" charset="-127"/>
                <a:ea typeface="맑은 고딕" pitchFamily="50" charset="-127"/>
              </a:rPr>
              <a:t>범위나 이름 참조를 </a:t>
            </a:r>
            <a:r>
              <a:rPr kumimoji="0" lang="ko-KR" altLang="en-US" sz="2800" spc="-260" smtClean="0">
                <a:effectLst/>
                <a:latin typeface="맑은 고딕" pitchFamily="50" charset="-127"/>
                <a:ea typeface="맑은 고딕" pitchFamily="50" charset="-127"/>
              </a:rPr>
              <a:t>입력한다</a:t>
            </a:r>
            <a:r>
              <a:rPr kumimoji="0" lang="en-US" altLang="ko-KR" sz="2800" spc="-26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kumimoji="0" lang="en-US" altLang="ko-KR" sz="2800" spc="-26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420688" indent="-420688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21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ko-KR" altLang="en-US" sz="2800" spc="-21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6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외부 데이터 원본 </a:t>
            </a:r>
            <a:r>
              <a:rPr kumimoji="0" lang="ko-KR" altLang="en-US" sz="2800" spc="-16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사용</a:t>
            </a:r>
            <a:r>
              <a:rPr kumimoji="0" lang="en-US" altLang="ko-KR" sz="2800" spc="-16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60">
                <a:effectLst/>
                <a:latin typeface="맑은 고딕" pitchFamily="50" charset="-127"/>
                <a:ea typeface="맑은 고딕" pitchFamily="50" charset="-127"/>
              </a:rPr>
              <a:t>다른 엑셀 문서</a:t>
            </a:r>
            <a:r>
              <a:rPr kumimoji="0" lang="en-US" altLang="ko-KR" sz="2800" spc="-16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60">
                <a:effectLst/>
                <a:latin typeface="맑은 고딕" pitchFamily="50" charset="-127"/>
                <a:ea typeface="맑은 고딕" pitchFamily="50" charset="-127"/>
              </a:rPr>
              <a:t>데이터베</a:t>
            </a:r>
            <a:r>
              <a:rPr kumimoji="0" lang="ko-KR" altLang="en-US" sz="2800" spc="-210">
                <a:effectLst/>
                <a:latin typeface="맑은 고딕" pitchFamily="50" charset="-127"/>
                <a:ea typeface="맑은 고딕" pitchFamily="50" charset="-127"/>
              </a:rPr>
              <a:t>이스</a:t>
            </a:r>
            <a:r>
              <a:rPr kumimoji="0" lang="en-US" altLang="ko-KR" sz="2800" spc="-21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210">
                <a:effectLst/>
                <a:latin typeface="맑은 고딕" pitchFamily="50" charset="-127"/>
                <a:ea typeface="맑은 고딕" pitchFamily="50" charset="-127"/>
              </a:rPr>
              <a:t>텍스트 파일 등 외부 데이터를 사용한다</a:t>
            </a:r>
            <a:r>
              <a:rPr kumimoji="0" lang="en-US" altLang="ko-KR" sz="2800" spc="-21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438150" indent="-438150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2800" spc="-14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8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새 워크시트</a:t>
            </a:r>
            <a:r>
              <a:rPr kumimoji="0" lang="en-US" altLang="ko-KR" sz="2800" spc="-8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80" smtClean="0">
                <a:effectLst/>
                <a:latin typeface="맑은 고딕" pitchFamily="50" charset="-127"/>
                <a:ea typeface="맑은 고딕" pitchFamily="50" charset="-127"/>
              </a:rPr>
              <a:t>새로운 워크시트에 피벗 테이블을</a:t>
            </a:r>
            <a:r>
              <a:rPr kumimoji="0" lang="ko-KR" altLang="en-US" sz="2800" spc="-140" smtClean="0">
                <a:effectLst/>
                <a:latin typeface="맑은 고딕" pitchFamily="50" charset="-127"/>
                <a:ea typeface="맑은 고딕" pitchFamily="50" charset="-127"/>
              </a:rPr>
              <a:t> 나타낸다</a:t>
            </a:r>
            <a: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420688" indent="-420688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21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❹</a:t>
            </a:r>
            <a:r>
              <a:rPr kumimoji="0" lang="ko-KR" altLang="en-US" sz="2800" spc="-21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1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기존 워크시트</a:t>
            </a:r>
            <a:r>
              <a:rPr kumimoji="0" lang="en-US" altLang="ko-KR" sz="2800" spc="-11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10" smtClean="0">
                <a:effectLst/>
                <a:latin typeface="맑은 고딕" pitchFamily="50" charset="-127"/>
                <a:ea typeface="맑은 고딕" pitchFamily="50" charset="-127"/>
              </a:rPr>
              <a:t>현재 작업 </a:t>
            </a:r>
            <a:r>
              <a:rPr kumimoji="0" lang="ko-KR" altLang="en-US" sz="2800" spc="-110">
                <a:effectLst/>
                <a:latin typeface="맑은 고딕" pitchFamily="50" charset="-127"/>
                <a:ea typeface="맑은 고딕" pitchFamily="50" charset="-127"/>
              </a:rPr>
              <a:t>중인 </a:t>
            </a:r>
            <a:r>
              <a:rPr kumimoji="0" lang="ko-KR" altLang="en-US" sz="2800" spc="-110" smtClean="0">
                <a:effectLst/>
                <a:latin typeface="맑은 고딕" pitchFamily="50" charset="-127"/>
                <a:ea typeface="맑은 고딕" pitchFamily="50" charset="-127"/>
              </a:rPr>
              <a:t>워크시트에 피벗</a:t>
            </a:r>
            <a:r>
              <a:rPr kumimoji="0" lang="ko-KR" altLang="en-US" sz="2800" spc="-210" smtClean="0">
                <a:effectLst/>
                <a:latin typeface="맑은 고딕" pitchFamily="50" charset="-127"/>
                <a:ea typeface="맑은 고딕" pitchFamily="50" charset="-127"/>
              </a:rPr>
              <a:t> 테이블을 나타낼 위치를 지정한다</a:t>
            </a:r>
            <a:r>
              <a:rPr kumimoji="0" lang="en-US" altLang="ko-KR" sz="2800" spc="-21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kumimoji="0" lang="en-US" altLang="ko-KR" sz="2800" spc="-140" smtClean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745588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테이블을 이용한 데이터 분석</a:t>
            </a:r>
            <a:endParaRPr lang="en-US" altLang="ko-KR" spc="-2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6267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91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172663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테이블 작성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1700808"/>
            <a:ext cx="7848872" cy="376000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피벗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테이블 필드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작업 창에서 각 필드를 필터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열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행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값 등의 영역으로 드래그하여 레이아웃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을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만듦</a:t>
            </a:r>
            <a:endParaRPr kumimoji="0" lang="en-US" altLang="ko-KR" sz="3000" spc="-12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Σ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값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영역에 포함된 필드를 누르고 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값 필드 설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정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메뉴를 선택하거나 워크시트에서 값이 표시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된 데이터를 마우스 오른쪽 버튼으로 클릭하고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 바로 가기 메뉴의 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값 필드 설정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메뉴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선택</a:t>
            </a:r>
            <a:endParaRPr kumimoji="0" lang="en-US" altLang="ko-KR" sz="3000" spc="-12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179512" y="142852"/>
            <a:ext cx="745588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테이블을 이용한 데이터 분석</a:t>
            </a:r>
            <a:endParaRPr lang="en-US" altLang="ko-KR" spc="-2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6757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91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172663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테이블 작성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1700808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값 필드 설정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대화 상자에서 필드의 데이터를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이용하여 필드 제목이나 계산 방법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표시 형식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 등을 수정할 수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있음</a:t>
            </a:r>
            <a:endParaRPr kumimoji="0" lang="en-US" altLang="ko-KR" sz="3000" spc="-12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179512" y="142852"/>
            <a:ext cx="745588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테이블을 이용한 데이터 분석</a:t>
            </a:r>
            <a:endParaRPr lang="en-US" altLang="ko-KR" spc="-2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6175" y="3200963"/>
            <a:ext cx="2160000" cy="3180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383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TM02900720[[fn=전체]]</Template>
  <TotalTime>9326</TotalTime>
  <Words>1215</Words>
  <Application>Microsoft Office PowerPoint</Application>
  <PresentationFormat>화면 슬라이드 쇼(4:3)</PresentationFormat>
  <Paragraphs>173</Paragraphs>
  <Slides>27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27</vt:i4>
      </vt:variant>
    </vt:vector>
  </HeadingPairs>
  <TitlesOfParts>
    <vt:vector size="28" baseType="lpstr">
      <vt:lpstr>HDOfficeLightV0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LOCAL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OWNER</dc:creator>
  <cp:lastModifiedBy>Windows 사용자</cp:lastModifiedBy>
  <cp:revision>887</cp:revision>
  <dcterms:created xsi:type="dcterms:W3CDTF">2010-03-30T01:48:18Z</dcterms:created>
  <dcterms:modified xsi:type="dcterms:W3CDTF">2022-03-03T07:48:51Z</dcterms:modified>
</cp:coreProperties>
</file>